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71" r:id="rId6"/>
    <p:sldId id="262" r:id="rId7"/>
    <p:sldId id="263" r:id="rId8"/>
    <p:sldId id="264" r:id="rId9"/>
    <p:sldId id="265" r:id="rId10"/>
    <p:sldId id="272" r:id="rId11"/>
    <p:sldId id="275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C61E1-DFAC-4CF8-B58E-F57F00F1F588}" v="7" dt="2025-09-10T22:05:04.711"/>
    <p1510:client id="{0D810A8D-B707-4977-9464-BEF914D1561F}" v="72" dt="2025-09-10T18:59:32.794"/>
    <p1510:client id="{19BAC5F6-5DF9-4B42-90DE-72166732098B}" v="403" dt="2025-09-10T21:43:06.200"/>
    <p1510:client id="{5272C63C-BB05-4485-AE52-F0635078A668}" v="77" dt="2025-09-10T18:10:36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Problem Statement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 (Business Opportunity)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Developers spend </a:t>
            </a:r>
            <a:r>
              <a:rPr lang="en-US" sz="2000" b="1"/>
              <a:t>30–40% of their time</a:t>
            </a:r>
            <a:r>
              <a:rPr lang="en-US" sz="2000"/>
              <a:t> on repetitive reviews and boilerplate coding.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 b="1"/>
              <a:t>Knowledge gaps</a:t>
            </a:r>
            <a:r>
              <a:rPr lang="en-US" sz="2000"/>
              <a:t> during onboarding due to missing documentation or inadequate handovers.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 b="1"/>
              <a:t>Unstructured logs slow incident resolution</a:t>
            </a:r>
            <a:r>
              <a:rPr lang="en-US" sz="2000"/>
              <a:t>, delaying detection of errors, patterns, and root causes.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4" name="Picture 3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CFD4F85D-D008-E11E-EA22-3258D730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622920"/>
            <a:ext cx="5148936" cy="34369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A8FC7-52B5-8886-7308-3B2F8092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B5ECA8-5995-2EC6-B7D2-33DC82CB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D9084-FCEC-474E-1C15-34CEFF196DA3}"/>
              </a:ext>
            </a:extLst>
          </p:cNvPr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Innovativeness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(Innovativeness)</a:t>
            </a:r>
            <a:endParaRPr lang="en-US" sz="1600" dirty="0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2E67-7D65-2DBC-ACFA-3F45E57C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D385-B72C-CDFB-691F-46A57B13A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CAE98-E362-ED61-E035-F39DD0A1CEC4}"/>
              </a:ext>
            </a:extLst>
          </p:cNvPr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dirty="0">
                <a:ea typeface="+mn-lt"/>
                <a:cs typeface="+mn-lt"/>
              </a:rPr>
              <a:t>F</a:t>
            </a:r>
            <a:r>
              <a:rPr lang="en-US" sz="1400" dirty="0">
                <a:solidFill>
                  <a:srgbClr val="283246"/>
                </a:solidFill>
              </a:rPr>
              <a:t>irst-of-its-kind unified AI tool combining review, generation, and assistance.</a:t>
            </a: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dirty="0">
                <a:solidFill>
                  <a:srgbClr val="283246"/>
                </a:solidFill>
              </a:rPr>
              <a:t>Moves beyond isolated plugins → delivers an integrated developer experience.</a:t>
            </a: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dirty="0">
                <a:solidFill>
                  <a:srgbClr val="283246"/>
                </a:solidFill>
              </a:rPr>
              <a:t>Supports both structured (code) and unstructured (logs, queries) inputs.</a:t>
            </a: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dirty="0">
                <a:solidFill>
                  <a:srgbClr val="283246"/>
                </a:solidFill>
              </a:rPr>
              <a:t>Bridges knowledge gaps → accelerates onboarding without manual handovers.</a:t>
            </a: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dirty="0">
                <a:solidFill>
                  <a:srgbClr val="283246"/>
                </a:solidFill>
              </a:rPr>
              <a:t>Continuously learns &amp; adapts from developer usage patterns.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400" dirty="0">
              <a:solidFill>
                <a:srgbClr val="28324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E3B313-33C4-D512-5480-05DA8FEEA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ght bulb with circuit lines&#10;&#10;AI-generated content may be incorrect.">
            <a:extLst>
              <a:ext uri="{FF2B5EF4-FFF2-40B4-BE49-F238E27FC236}">
                <a16:creationId xmlns:a16="http://schemas.microsoft.com/office/drawing/2014/main" id="{3310C7EB-FBE9-E1F3-5130-7A9F9706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09" y="2896664"/>
            <a:ext cx="1924385" cy="28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0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D40F0-4CBF-DE00-A3B2-9528E91D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7FF43-2F21-3EC8-CF8D-B05F28EA7BFE}"/>
              </a:ext>
            </a:extLst>
          </p:cNvPr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User Experience</a:t>
            </a:r>
            <a:endParaRPr lang="en-US" sz="3600" dirty="0">
              <a:latin typeface="+mj-lt"/>
              <a:ea typeface="Calibri"/>
              <a:cs typeface="Calibri"/>
            </a:endParaRP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(User Experience)</a:t>
            </a:r>
            <a:endParaRPr lang="en-US" sz="1600" dirty="0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DF4ED-8C1B-CA2E-ABC0-B5A05683D610}"/>
              </a:ext>
            </a:extLst>
          </p:cNvPr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Simple, intuitive interface tailored for developers.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AI assistant responds in plain language for accessibility.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Interactive dashboards for logs, code, and diagrams.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Provides instant, contextual suggestions → reduces back-and-forth.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Seamless integration with GitHub, GitLab, Jenkins, and IDEs.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5" name="Picture 4" descr="A robot giving a thumbs up&#10;&#10;AI-generated content may be incorrect.">
            <a:extLst>
              <a:ext uri="{FF2B5EF4-FFF2-40B4-BE49-F238E27FC236}">
                <a16:creationId xmlns:a16="http://schemas.microsoft.com/office/drawing/2014/main" id="{30771E39-7E7D-F4EF-1B0E-59A533E9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622920"/>
            <a:ext cx="5148936" cy="34369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732228"/>
            <a:ext cx="10063500" cy="1106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+mj-lt"/>
                <a:ea typeface="+mj-ea"/>
                <a:cs typeface="+mj-cs"/>
              </a:rPr>
              <a:t>Market Gap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(Business Opportunity)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dirty="0"/>
              <a:t>AI adoption in developer tools is </a:t>
            </a:r>
            <a:r>
              <a:rPr lang="en-US" sz="1700" b="1" dirty="0"/>
              <a:t>accelerating</a:t>
            </a:r>
            <a:r>
              <a:rPr lang="en-US" sz="1700" dirty="0"/>
              <a:t>, but solutions remain </a:t>
            </a:r>
            <a:r>
              <a:rPr lang="en-US" sz="1700" b="1" dirty="0"/>
              <a:t>fragmented</a:t>
            </a:r>
            <a:r>
              <a:rPr lang="en-US" sz="17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Code generation tools (e.g., Copilot)</a:t>
            </a:r>
            <a:r>
              <a:rPr lang="en-US" sz="1700"/>
              <a:t> focus only on writing code → no reviews, no log intelligence.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Quality tools (e.g., SonarQube)</a:t>
            </a:r>
            <a:r>
              <a:rPr lang="en-US" sz="1700"/>
              <a:t> enforce standards but lack AI-driven guidance or explanation.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Knowledge gaps</a:t>
            </a:r>
            <a:r>
              <a:rPr lang="en-US" sz="1700"/>
              <a:t> during onboarding remain unsolved — no tool acts as a </a:t>
            </a:r>
            <a:r>
              <a:rPr lang="en-US" sz="1700" i="1"/>
              <a:t>living code knowledge assistant</a:t>
            </a:r>
            <a:r>
              <a:rPr lang="en-US" sz="17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/>
              <a:t>Enterprises need a </a:t>
            </a:r>
            <a:r>
              <a:rPr lang="en-US" sz="1700" b="1"/>
              <a:t>single integrated AI assistant</a:t>
            </a:r>
            <a:r>
              <a:rPr lang="en-US" sz="1700"/>
              <a:t> across the entire SDLC.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9C14C-43AE-8A17-0B5E-D18BB0A8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622920"/>
            <a:ext cx="5148936" cy="34369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 err="1">
                <a:latin typeface="+mj-lt"/>
                <a:ea typeface="+mj-ea"/>
                <a:cs typeface="+mj-cs"/>
              </a:rPr>
              <a:t>CodeSage</a:t>
            </a:r>
            <a:r>
              <a:rPr lang="en-US" sz="3600" b="1" dirty="0">
                <a:latin typeface="+mj-lt"/>
                <a:ea typeface="+mj-ea"/>
                <a:cs typeface="+mj-cs"/>
              </a:rPr>
              <a:t> AI – All-in-One Intelligent Coding Hub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  (Solution Approach)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Unified AI Hub</a:t>
            </a:r>
            <a:r>
              <a:rPr lang="en-US" sz="1700"/>
              <a:t> – Covers review, generation, analysis, and assistance.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Boosts Productivity</a:t>
            </a:r>
            <a:r>
              <a:rPr lang="en-US" sz="1700"/>
              <a:t> – Reduces repetitive tasks, accelerates onboarding.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Smarter Decisions</a:t>
            </a:r>
            <a:r>
              <a:rPr lang="en-US" sz="1700"/>
              <a:t> – AI-powered insights from logs, patterns, and diagrams.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Reusable &amp; Scalable</a:t>
            </a:r>
            <a:r>
              <a:rPr lang="en-US" sz="1700"/>
              <a:t> – Supports multiple frameworks and project sizes.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Competitive Edge</a:t>
            </a:r>
            <a:r>
              <a:rPr lang="en-US" sz="1700"/>
              <a:t> – Combines fragmented capabilities into one intelligent assistant.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Accelerates Time-to-Market</a:t>
            </a:r>
            <a:r>
              <a:rPr lang="en-US" sz="1700"/>
              <a:t> – Faster delivery with fewer defects.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4FAEA-1B56-C0B5-F6ED-A2B57D99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8" r="988"/>
          <a:stretch>
            <a:fillRect/>
          </a:stretch>
        </p:blipFill>
        <p:spPr>
          <a:xfrm>
            <a:off x="5909992" y="2484255"/>
            <a:ext cx="5148936" cy="371424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Feature Overview – </a:t>
            </a:r>
            <a:r>
              <a:rPr lang="en-US" sz="3600" b="1" dirty="0" err="1">
                <a:latin typeface="+mj-lt"/>
                <a:ea typeface="+mj-ea"/>
                <a:cs typeface="+mj-cs"/>
              </a:rPr>
              <a:t>CodeSage</a:t>
            </a:r>
            <a:r>
              <a:rPr lang="en-US" sz="3600" b="1" dirty="0">
                <a:latin typeface="+mj-lt"/>
                <a:ea typeface="+mj-ea"/>
                <a:cs typeface="+mj-cs"/>
              </a:rPr>
              <a:t> AI Capabilities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AI Code Review</a:t>
            </a:r>
            <a:r>
              <a:rPr lang="en-US" sz="1600"/>
              <a:t> – Reviews local repos &amp; PRs, suggests improvements, ensures coding standards.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AI Powered Code Generator</a:t>
            </a:r>
            <a:r>
              <a:rPr lang="en-US" sz="1600"/>
              <a:t> – Generates project skeletons (Spring Boot, Angular, React), plus reusable code snippets.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Feature File Creator</a:t>
            </a:r>
            <a:r>
              <a:rPr lang="en-US" sz="1600"/>
              <a:t> – Creates Cucumber feature files in Gherkin syntax for automated testing.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Log Analysis</a:t>
            </a:r>
            <a:r>
              <a:rPr lang="en-US" sz="1600"/>
              <a:t> – Understands unstructured logs, supports natural language queries, detects anomalies.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AI Code Assistant</a:t>
            </a:r>
            <a:r>
              <a:rPr lang="en-US" sz="1600"/>
              <a:t> – Answers queries about applications, generates architecture &amp; sequence diagrams.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600"/>
          </a:p>
        </p:txBody>
      </p:sp>
      <p:pic>
        <p:nvPicPr>
          <p:cNvPr id="4" name="Picture 3" descr="A diagram of a robot&#10;&#10;AI-generated content may be incorrect.">
            <a:extLst>
              <a:ext uri="{FF2B5EF4-FFF2-40B4-BE49-F238E27FC236}">
                <a16:creationId xmlns:a16="http://schemas.microsoft.com/office/drawing/2014/main" id="{75372AA1-3EC9-5878-E0F7-48F5E094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622920"/>
            <a:ext cx="5148936" cy="34369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F5A23-B429-8E84-5387-CB85D2E3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48CD044-D602-50FF-80BC-0C31A6716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D7B7B-BE4C-2B58-4BF5-F13B6D5BEEF3}"/>
              </a:ext>
            </a:extLst>
          </p:cNvPr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AI Code Review - Smarter, Faster, Standardized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FAF38A-F6F2-5F78-BCA3-0F59A8B4C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DF9F54-BCD9-0AC6-2A55-6EE5F0AA6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32C6A-FA63-E03A-8754-02A459C7D897}"/>
              </a:ext>
            </a:extLst>
          </p:cNvPr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>
                <a:ea typeface="+mn-lt"/>
                <a:cs typeface="+mn-lt"/>
              </a:rPr>
              <a:t>Reviews Repositories &amp; PRs</a:t>
            </a:r>
            <a:r>
              <a:rPr lang="en-US" sz="1600">
                <a:ea typeface="+mn-lt"/>
                <a:cs typeface="+mn-lt"/>
              </a:rPr>
              <a:t> – Analyzes local repos and GitHub/GitLab PRs.</a:t>
            </a:r>
            <a:endParaRPr lang="en-US">
              <a:ea typeface="+mn-lt"/>
              <a:cs typeface="+mn-lt"/>
            </a:endParaRP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>
                <a:ea typeface="+mn-lt"/>
                <a:cs typeface="+mn-lt"/>
              </a:rPr>
              <a:t>Auto-Suggests Improvements</a:t>
            </a:r>
            <a:r>
              <a:rPr lang="en-US" sz="1600">
                <a:ea typeface="+mn-lt"/>
                <a:cs typeface="+mn-lt"/>
              </a:rPr>
              <a:t> – Provides contextual, actionable review comments.</a:t>
            </a:r>
            <a:endParaRPr lang="en-US">
              <a:ea typeface="+mn-lt"/>
              <a:cs typeface="+mn-lt"/>
            </a:endParaRP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>
                <a:ea typeface="+mn-lt"/>
                <a:cs typeface="+mn-lt"/>
              </a:rPr>
              <a:t>Ensures Coding Standards</a:t>
            </a:r>
            <a:r>
              <a:rPr lang="en-US" sz="1600">
                <a:ea typeface="+mn-lt"/>
                <a:cs typeface="+mn-lt"/>
              </a:rPr>
              <a:t> – Detects violations of best practices &amp; style guides.</a:t>
            </a:r>
            <a:endParaRPr lang="en-US">
              <a:ea typeface="+mn-lt"/>
              <a:cs typeface="+mn-lt"/>
            </a:endParaRPr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>
                <a:ea typeface="+mn-lt"/>
                <a:cs typeface="+mn-lt"/>
              </a:rPr>
              <a:t>Accelerates Delivery</a:t>
            </a:r>
            <a:r>
              <a:rPr lang="en-US" sz="1600">
                <a:ea typeface="+mn-lt"/>
                <a:cs typeface="+mn-lt"/>
              </a:rPr>
              <a:t> – Reduces manual review time by 30–40%.</a:t>
            </a:r>
            <a:endParaRPr lang="en-US"/>
          </a:p>
          <a:p>
            <a:pPr defTabSz="914400"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>
                <a:ea typeface="+mn-lt"/>
                <a:cs typeface="+mn-lt"/>
              </a:rPr>
              <a:t>Integrates Seamlessly</a:t>
            </a:r>
            <a:r>
              <a:rPr lang="en-US" sz="1600">
                <a:ea typeface="+mn-lt"/>
                <a:cs typeface="+mn-lt"/>
              </a:rPr>
              <a:t> – Works with CI/CD pipelines and developer tools.</a:t>
            </a:r>
            <a:endParaRPr lang="en-US">
              <a:ea typeface="+mn-lt"/>
              <a:cs typeface="+mn-lt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600" dirty="0">
              <a:ea typeface="Calibri"/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64A995-54BA-5CCC-9929-CBEDF9C3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and a person sitting at a computer&#10;&#10;AI-generated content may be incorrect.">
            <a:extLst>
              <a:ext uri="{FF2B5EF4-FFF2-40B4-BE49-F238E27FC236}">
                <a16:creationId xmlns:a16="http://schemas.microsoft.com/office/drawing/2014/main" id="{AE44B57E-ECDD-15C9-E059-51317C52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89" y="2503409"/>
            <a:ext cx="5240907" cy="33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2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AI Powered Code Generator - Fast, Accurate, Adaptive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Generates Project Skeletons</a:t>
            </a:r>
            <a:r>
              <a:rPr lang="en-US" sz="1600"/>
              <a:t> – Creates ready-to-use templates for </a:t>
            </a:r>
            <a:r>
              <a:rPr lang="en-US" sz="1600" b="1"/>
              <a:t>Spring Boot, Angular, React, and microservices</a:t>
            </a:r>
            <a:r>
              <a:rPr lang="en-US" sz="1600"/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Reusable Code Snippets</a:t>
            </a:r>
            <a:r>
              <a:rPr lang="en-US" sz="1600"/>
              <a:t> – Provides tested, modular snippets for common tasks (auth, logging, error handling, APIs).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Customization &amp; Flexibility</a:t>
            </a:r>
            <a:r>
              <a:rPr lang="en-US" sz="1600"/>
              <a:t> – Adapts generated code to project-specific frameworks, standards, and guidelines.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Boosts Developer Productivity</a:t>
            </a:r>
            <a:r>
              <a:rPr lang="en-US" sz="1600"/>
              <a:t> – Eliminates boilerplate coding; developers focus on core business logic.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Accelerates Time-to-Market</a:t>
            </a:r>
            <a:r>
              <a:rPr lang="en-US" sz="1600"/>
              <a:t> – Rapid prototyping and delivery with reduced errors.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Seamless Integration</a:t>
            </a:r>
            <a:r>
              <a:rPr lang="en-US" sz="1600"/>
              <a:t> – Works with existing repositories, build tools, and CI/CD pipelines.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600"/>
          </a:p>
        </p:txBody>
      </p:sp>
      <p:pic>
        <p:nvPicPr>
          <p:cNvPr id="5" name="Picture 4" descr="A robot standing in front of a computer&#10;&#10;AI-generated content may be incorrect.">
            <a:extLst>
              <a:ext uri="{FF2B5EF4-FFF2-40B4-BE49-F238E27FC236}">
                <a16:creationId xmlns:a16="http://schemas.microsoft.com/office/drawing/2014/main" id="{E060CF07-0A51-A50B-4360-C36ECF44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" r="6361"/>
          <a:stretch>
            <a:fillRect/>
          </a:stretch>
        </p:blipFill>
        <p:spPr>
          <a:xfrm>
            <a:off x="5909992" y="2484255"/>
            <a:ext cx="5148936" cy="371424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Feature File Creator – Simplified Test Automation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Generates Cucumber Feature Files</a:t>
            </a:r>
            <a:r>
              <a:rPr lang="en-US" sz="1700"/>
              <a:t> – Auto-creates Given/When/Then scenarios from user stories or requirements.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Bridges Dev &amp; QA</a:t>
            </a:r>
            <a:r>
              <a:rPr lang="en-US" sz="1700"/>
              <a:t> – Ensures shared understanding between developers, testers, and business analysts.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Reduces Manual Effort</a:t>
            </a:r>
            <a:r>
              <a:rPr lang="en-US" sz="1700"/>
              <a:t> – Eliminates repetitive writing of feature files.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Improves Test Coverage</a:t>
            </a:r>
            <a:r>
              <a:rPr lang="en-US" sz="1700"/>
              <a:t> – Captures edge cases and requirements systematically.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700" b="1"/>
              <a:t>Accelerates Automation</a:t>
            </a:r>
            <a:r>
              <a:rPr lang="en-US" sz="1700"/>
              <a:t> – Ready-to-use feature files integrate seamlessly into Cucumber-based test frameworks.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700"/>
          </a:p>
        </p:txBody>
      </p:sp>
      <p:pic>
        <p:nvPicPr>
          <p:cNvPr id="4" name="Picture 3" descr="A person&amp;#39;s head with headphones connected to a sign&#10;&#10;AI-generated content may be incorrect.">
            <a:extLst>
              <a:ext uri="{FF2B5EF4-FFF2-40B4-BE49-F238E27FC236}">
                <a16:creationId xmlns:a16="http://schemas.microsoft.com/office/drawing/2014/main" id="{9789F2A7-BC29-DC16-99D4-BE6214B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622920"/>
            <a:ext cx="5148936" cy="34369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Log Analysis– Intelligent Insights from Unstructured Data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Understands Unstructured Logs</a:t>
            </a:r>
            <a:r>
              <a:rPr lang="en-US" sz="1600"/>
              <a:t> – Processes large volumes of raw log data across distributed systems.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Natural Language Queries</a:t>
            </a:r>
            <a:r>
              <a:rPr lang="en-US" sz="1600"/>
              <a:t> – Enables queries like </a:t>
            </a:r>
            <a:r>
              <a:rPr lang="en-US" sz="1600" i="1"/>
              <a:t>“Show errors after 8PM”</a:t>
            </a:r>
            <a:r>
              <a:rPr lang="en-US" sz="1600"/>
              <a:t> without needing technical filters.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Pattern Detection</a:t>
            </a:r>
            <a:r>
              <a:rPr lang="en-US" sz="1600"/>
              <a:t> – Identifies anomalies such as suspicious login attempts or unusual transactions.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Error Categorization</a:t>
            </a:r>
            <a:r>
              <a:rPr lang="en-US" sz="1600"/>
              <a:t> – Groups similar issues to speed up root-cause analysis.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600" b="1"/>
              <a:t>Accelerates Incident Resolution</a:t>
            </a:r>
            <a:r>
              <a:rPr lang="en-US" sz="1600"/>
              <a:t> – Reduces MTTR (Mean Time to Resolution) by providing actionable insights quickly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600"/>
          </a:p>
        </p:txBody>
      </p:sp>
      <p:pic>
        <p:nvPicPr>
          <p:cNvPr id="4" name="Picture 3" descr="A person standing next to a group of chat bubbles&#10;&#10;AI-generated content may be incorrect.">
            <a:extLst>
              <a:ext uri="{FF2B5EF4-FFF2-40B4-BE49-F238E27FC236}">
                <a16:creationId xmlns:a16="http://schemas.microsoft.com/office/drawing/2014/main" id="{59D7292C-7E6A-896D-9241-CA4ACD83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7"/>
          <a:stretch>
            <a:fillRect/>
          </a:stretch>
        </p:blipFill>
        <p:spPr>
          <a:xfrm>
            <a:off x="5909992" y="2484255"/>
            <a:ext cx="5148936" cy="371424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3455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dirty="0">
                <a:latin typeface="+mj-lt"/>
                <a:ea typeface="+mj-ea"/>
                <a:cs typeface="+mj-cs"/>
              </a:rPr>
              <a:t>AI Code Assistant – Knowledge at Your Fingertips</a:t>
            </a: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Calibri"/>
                <a:cs typeface="Calibri"/>
              </a:rPr>
              <a:t> (Solution Approach with Benefits)</a:t>
            </a:r>
            <a:endParaRPr lang="en-US" sz="1600" dirty="0">
              <a:latin typeface="+mj-lt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11451611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0397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454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Answers Application Queries</a:t>
            </a:r>
            <a:r>
              <a:rPr lang="en-US" sz="1400"/>
              <a:t> – Provides instant explanations for modules, workflows, and processes (e.g., </a:t>
            </a:r>
            <a:r>
              <a:rPr lang="en-US" sz="1400" i="1"/>
              <a:t>“Explain payment module”</a:t>
            </a:r>
            <a:r>
              <a:rPr lang="en-US" sz="1400"/>
              <a:t>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Generates Diagrams on Demand</a:t>
            </a:r>
            <a:r>
              <a:rPr lang="en-US" sz="1400"/>
              <a:t> – Creates architecture, class, and sequence diagrams from source code.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Accelerates Onboarding</a:t>
            </a:r>
            <a:r>
              <a:rPr lang="en-US" sz="1400"/>
              <a:t> – Reduces dependency on documentation and handovers for new developers.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Boosts Knowledge Retention</a:t>
            </a:r>
            <a:r>
              <a:rPr lang="en-US" sz="1400"/>
              <a:t> – Maintains tribal knowledge by making it queryable anytime.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Enhances Collaboration</a:t>
            </a:r>
            <a:r>
              <a:rPr lang="en-US" sz="1400"/>
              <a:t> – Offers a shared, interactive knowledge base across teams.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400" b="1"/>
              <a:t>Increases Developer Productivity</a:t>
            </a:r>
            <a:r>
              <a:rPr lang="en-US" sz="1400"/>
              <a:t> – Saves time otherwise spent searching, asking, or guessing.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400"/>
          </a:p>
        </p:txBody>
      </p:sp>
      <p:pic>
        <p:nvPicPr>
          <p:cNvPr id="4" name="Picture 3" descr="A cartoon of a robot pointing to a diagram&#10;&#10;AI-generated content may be incorrect.">
            <a:extLst>
              <a:ext uri="{FF2B5EF4-FFF2-40B4-BE49-F238E27FC236}">
                <a16:creationId xmlns:a16="http://schemas.microsoft.com/office/drawing/2014/main" id="{C469E03A-58C9-A389-8DDB-52B2F9BF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5" r="6782"/>
          <a:stretch>
            <a:fillRect/>
          </a:stretch>
        </p:blipFill>
        <p:spPr>
          <a:xfrm>
            <a:off x="5909992" y="2484255"/>
            <a:ext cx="5148936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5014" y="2313047"/>
            <a:ext cx="781700" cy="1523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275</cp:revision>
  <dcterms:created xsi:type="dcterms:W3CDTF">2013-01-27T09:14:16Z</dcterms:created>
  <dcterms:modified xsi:type="dcterms:W3CDTF">2025-09-10T22:05:15Z</dcterms:modified>
  <cp:category/>
</cp:coreProperties>
</file>